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00" r:id="rId2"/>
    <p:sldMasterId id="2147483718" r:id="rId3"/>
    <p:sldMasterId id="2147483736" r:id="rId4"/>
    <p:sldMasterId id="2147483751" r:id="rId5"/>
    <p:sldMasterId id="2147483758" r:id="rId6"/>
    <p:sldMasterId id="2147483777" r:id="rId7"/>
    <p:sldMasterId id="2147483789" r:id="rId8"/>
  </p:sldMasterIdLst>
  <p:notesMasterIdLst>
    <p:notesMasterId r:id="rId13"/>
  </p:notesMasterIdLst>
  <p:sldIdLst>
    <p:sldId id="256" r:id="rId9"/>
    <p:sldId id="257" r:id="rId10"/>
    <p:sldId id="259"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3519A4E-A258-4516-B2AC-DF8EC30C413C}">
          <p14:sldIdLst>
            <p14:sldId id="256"/>
            <p14:sldId id="257"/>
            <p14:sldId id="259"/>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2.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71757-6093-4BD3-A90B-1BA601E24E40}" type="datetimeFigureOut">
              <a:rPr lang="en-US" smtClean="0"/>
              <a:t>10/18/2016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47B26-5E92-4891-8BEE-510A143B131B}" type="slidenum">
              <a:rPr lang="en-US" smtClean="0"/>
              <a:t>‹#›</a:t>
            </a:fld>
            <a:endParaRPr lang="en-US"/>
          </a:p>
        </p:txBody>
      </p:sp>
    </p:spTree>
    <p:extLst>
      <p:ext uri="{BB962C8B-B14F-4D97-AF65-F5344CB8AC3E}">
        <p14:creationId xmlns:p14="http://schemas.microsoft.com/office/powerpoint/2010/main" val="393449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172993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869229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41800"/>
            <a:ext cx="5486400" cy="4114800"/>
          </a:xfrm>
        </p:spPr>
        <p:txBody>
          <a:bodyPr/>
          <a:lstStyle/>
          <a:p>
            <a:r>
              <a:rPr lang="en-US" dirty="0"/>
              <a:t>Microsoft has a solution</a:t>
            </a:r>
            <a:r>
              <a:rPr lang="en-US" baseline="0" dirty="0"/>
              <a:t> for this </a:t>
            </a:r>
          </a:p>
          <a:p>
            <a:endParaRPr lang="en-US" baseline="0" dirty="0"/>
          </a:p>
          <a:p>
            <a:r>
              <a:rPr lang="en-US" baseline="0" dirty="0"/>
              <a:t>[</a:t>
            </a:r>
            <a:r>
              <a:rPr lang="en-US" b="1" baseline="0" dirty="0"/>
              <a:t>Click] </a:t>
            </a:r>
            <a:r>
              <a:rPr lang="en-US" b="0" baseline="0" dirty="0"/>
              <a:t>Traditional</a:t>
            </a:r>
            <a:r>
              <a:rPr lang="en-US" baseline="0" dirty="0"/>
              <a:t> identity and access management solutions providing sing-sign on to on-premises applications and directory services such as Active Directory and others are used from the vast majority of organizations and huge investments were made to deploy and maintain them.  These solutions are perfect for the on-premises world. </a:t>
            </a:r>
          </a:p>
          <a:p>
            <a:r>
              <a:rPr lang="en-US" baseline="0" dirty="0"/>
              <a:t>[</a:t>
            </a:r>
            <a:r>
              <a:rPr lang="en-US" b="1" baseline="0" dirty="0"/>
              <a:t>Click] </a:t>
            </a:r>
            <a:r>
              <a:rPr lang="en-US" b="0" baseline="0" dirty="0"/>
              <a:t>Now,</a:t>
            </a:r>
            <a:r>
              <a:rPr lang="en-US" baseline="0" dirty="0"/>
              <a:t> as we have discussed, there are new pressing requirements to provide the same experience to cloud applications hosted in any public cloud. </a:t>
            </a:r>
          </a:p>
          <a:p>
            <a:r>
              <a:rPr lang="en-US" baseline="0" dirty="0"/>
              <a:t>[</a:t>
            </a:r>
            <a:r>
              <a:rPr lang="en-US" b="1" baseline="0" dirty="0"/>
              <a:t>Click</a:t>
            </a:r>
            <a:r>
              <a:rPr lang="en-US" baseline="0" dirty="0"/>
              <a:t>] Azure Active Directory can be the solution to this new challenge by extending the reach of on-premises identities to the cloud in a secure and efficient way. </a:t>
            </a:r>
          </a:p>
          <a:p>
            <a:r>
              <a:rPr lang="en-US" baseline="0" dirty="0"/>
              <a:t>[</a:t>
            </a:r>
            <a:r>
              <a:rPr lang="en-US" b="1" baseline="0" dirty="0"/>
              <a:t>Click</a:t>
            </a:r>
            <a:r>
              <a:rPr lang="en-US" baseline="0" dirty="0"/>
              <a:t>] In order to do that, one simple connection is needed from on-premises directories to Azure AD. </a:t>
            </a:r>
          </a:p>
          <a:p>
            <a:r>
              <a:rPr lang="en-US" baseline="0" dirty="0"/>
              <a:t>[</a:t>
            </a:r>
            <a:r>
              <a:rPr lang="en-US" b="1" baseline="0" dirty="0"/>
              <a:t>Click</a:t>
            </a:r>
            <a:r>
              <a:rPr lang="en-US" baseline="0" dirty="0"/>
              <a:t>] and everything else will be handled by Azure AD. Secure single sign-on to thousands of SaaS applications hosted in any cloud by using the same credentials that exist on-premises</a:t>
            </a:r>
          </a:p>
          <a:p>
            <a:r>
              <a:rPr lang="en-US" baseline="0" dirty="0"/>
              <a:t>[</a:t>
            </a:r>
            <a:r>
              <a:rPr lang="en-US" b="1" baseline="0" dirty="0"/>
              <a:t>Click</a:t>
            </a:r>
            <a:r>
              <a:rPr lang="en-US" baseline="0" dirty="0"/>
              <a:t>] And we don’t forget the users. Azure AD provides Self-service capabilities and easy access to all the application, consumer or business,  they need.</a:t>
            </a:r>
          </a:p>
          <a:p>
            <a:r>
              <a:rPr lang="en-US" baseline="0" dirty="0"/>
              <a:t>in the cloud but on-premises too (Application Proxy)</a:t>
            </a:r>
          </a:p>
        </p:txBody>
      </p:sp>
      <p:sp>
        <p:nvSpPr>
          <p:cNvPr id="4" name="Header Placeholder 3"/>
          <p:cNvSpPr>
            <a:spLocks noGrp="1"/>
          </p:cNvSpPr>
          <p:nvPr>
            <p:ph type="hdr" sz="quarter" idx="10"/>
          </p:nvPr>
        </p:nvSpPr>
        <p:spPr/>
        <p:txBody>
          <a:bodyPr/>
          <a:lstStyle/>
          <a:p>
            <a:r>
              <a:rPr lang="en-US">
                <a:solidFill>
                  <a:prstClr val="black"/>
                </a:solidFill>
              </a:rPr>
              <a:t>Build 2012</a:t>
            </a:r>
          </a:p>
        </p:txBody>
      </p:sp>
      <p:sp>
        <p:nvSpPr>
          <p:cNvPr id="6" name="Date Placeholder 5"/>
          <p:cNvSpPr>
            <a:spLocks noGrp="1"/>
          </p:cNvSpPr>
          <p:nvPr>
            <p:ph type="dt" idx="12"/>
          </p:nvPr>
        </p:nvSpPr>
        <p:spPr/>
        <p:txBody>
          <a:bodyPr/>
          <a:lstStyle/>
          <a:p>
            <a:fld id="{FA577F15-4695-43CD-83B0-974BBDDCBE58}" type="datetime1">
              <a:rPr lang="en-US">
                <a:solidFill>
                  <a:prstClr val="black"/>
                </a:solidFill>
              </a:rPr>
              <a:pPr/>
              <a:t>10/18/2016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09304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399262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36528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0440905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97325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843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9943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046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4320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4454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103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380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427529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346886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6795050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431161859"/>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2694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2259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39103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909053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498670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234212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250457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25664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32114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8126324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05550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1159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1339744702"/>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842119991"/>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694574"/>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10127497"/>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286681141"/>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4198351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01818523"/>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4047508150"/>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658634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062940640"/>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868264445"/>
      </p:ext>
    </p:extLst>
  </p:cSld>
  <p:clrMapOvr>
    <a:masterClrMapping/>
  </p:clrMapOvr>
  <p:transition>
    <p:fade/>
  </p:transition>
  <p:hf sldNum="0"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37276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64284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77612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30672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3698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575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78268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122744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5708345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4375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518120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3788312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184753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739754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8838633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400893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0660753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262709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2399803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8052514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28941818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42616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20838957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86264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28083226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171474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37318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39" y="1189177"/>
            <a:ext cx="11653523" cy="2067233"/>
          </a:xfrm>
        </p:spPr>
        <p:txBody>
          <a:bodyPr/>
          <a:lstStyle>
            <a:lvl1pPr marL="0" indent="0">
              <a:buNone/>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69240" y="289512"/>
            <a:ext cx="11655078"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616288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598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5700492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9573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02854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0350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21433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493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330512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72475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39943049"/>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4754572"/>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358809213"/>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6053367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881036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8378463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485130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082421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6196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28458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9263456"/>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88310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81118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497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0560983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894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66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82987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309848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7280006"/>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504437828"/>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55604160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13961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5571433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5558884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3233838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223952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6020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71889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74390102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930030341"/>
      </p:ext>
    </p:extLst>
  </p:cSld>
  <p:clrMapOvr>
    <a:masterClrMapping/>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3865574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5733096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594172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43608508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66111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45909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9349782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44734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9994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431201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302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94118004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2842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16407809"/>
      </p:ext>
    </p:extLst>
  </p:cSld>
  <p:clrMapOvr>
    <a:masterClrMapping/>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1423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81591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256681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6441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59044866"/>
      </p:ext>
    </p:extLst>
  </p:cSld>
  <p:clrMapOvr>
    <a:masterClrMapping/>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0296853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12896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970150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60123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84360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63078094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62550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39163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2.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12.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12.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theme" Target="../theme/theme4.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9.xml"/><Relationship Id="rId7" Type="http://schemas.openxmlformats.org/officeDocument/2006/relationships/theme" Target="../theme/theme5.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2.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2.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7.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25.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3616448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801" r:id="rId38"/>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08173687"/>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46109729"/>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40303594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5646105"/>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155319"/>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54371881"/>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3492715778"/>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30.png"/><Relationship Id="rId5" Type="http://schemas.openxmlformats.org/officeDocument/2006/relationships/image" Target="../media/image29.emf"/><Relationship Id="rId10" Type="http://schemas.openxmlformats.org/officeDocument/2006/relationships/image" Target="../media/image33.emf"/><Relationship Id="rId4" Type="http://schemas.microsoft.com/office/2007/relationships/hdphoto" Target="../media/hdphoto1.wdp"/><Relationship Id="rId9" Type="http://schemas.openxmlformats.org/officeDocument/2006/relationships/image" Target="../media/image3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Identity and Access Management</a:t>
            </a:r>
          </a:p>
        </p:txBody>
      </p:sp>
      <p:sp>
        <p:nvSpPr>
          <p:cNvPr id="3" name="Text Placeholder 2"/>
          <p:cNvSpPr>
            <a:spLocks noGrp="1"/>
          </p:cNvSpPr>
          <p:nvPr>
            <p:ph type="body" sz="quarter" idx="10"/>
          </p:nvPr>
        </p:nvSpPr>
        <p:spPr/>
        <p:txBody>
          <a:bodyPr/>
          <a:lstStyle/>
          <a:p>
            <a:r>
              <a:rPr lang="en-US" sz="2800" dirty="0"/>
              <a:t>David Benedic</a:t>
            </a:r>
          </a:p>
        </p:txBody>
      </p:sp>
    </p:spTree>
    <p:extLst>
      <p:ext uri="{BB962C8B-B14F-4D97-AF65-F5344CB8AC3E}">
        <p14:creationId xmlns:p14="http://schemas.microsoft.com/office/powerpoint/2010/main" val="394077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Azure Active Directory</a:t>
            </a:r>
          </a:p>
          <a:p>
            <a:pPr marL="571500" indent="-571500">
              <a:buClr>
                <a:srgbClr val="92D050"/>
              </a:buClr>
              <a:buFont typeface="Wingdings" panose="05000000000000000000" pitchFamily="2" charset="2"/>
              <a:buChar char="à"/>
            </a:pPr>
            <a:r>
              <a:rPr lang="en-US" sz="4000" dirty="0">
                <a:sym typeface="Wingdings" panose="05000000000000000000" pitchFamily="2" charset="2"/>
              </a:rPr>
              <a:t>Role Based Access Controls</a:t>
            </a:r>
            <a:endParaRPr lang="en-US" sz="4000" dirty="0">
              <a:solidFill>
                <a:schemeClr val="bg1"/>
              </a:solidFill>
              <a:latin typeface="+mj-lt"/>
              <a:sym typeface="Wingdings" panose="05000000000000000000" pitchFamily="2" charset="2"/>
            </a:endParaRPr>
          </a:p>
        </p:txBody>
      </p:sp>
    </p:spTree>
    <p:extLst>
      <p:ext uri="{BB962C8B-B14F-4D97-AF65-F5344CB8AC3E}">
        <p14:creationId xmlns:p14="http://schemas.microsoft.com/office/powerpoint/2010/main" val="299933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tx1"/>
                </a:solidFill>
              </a:rPr>
              <a:t>Azure Active Directory</a:t>
            </a:r>
          </a:p>
        </p:txBody>
      </p:sp>
      <p:sp>
        <p:nvSpPr>
          <p:cNvPr id="185" name="Oval 184"/>
          <p:cNvSpPr/>
          <p:nvPr/>
        </p:nvSpPr>
        <p:spPr bwMode="auto">
          <a:xfrm>
            <a:off x="4613447" y="2131549"/>
            <a:ext cx="3154676" cy="3154674"/>
          </a:xfrm>
          <a:prstGeom prst="ellipse">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265" name="Straight Arrow Connector 264"/>
          <p:cNvCxnSpPr/>
          <p:nvPr/>
        </p:nvCxnSpPr>
        <p:spPr>
          <a:xfrm flipH="1">
            <a:off x="2439413" y="5256938"/>
            <a:ext cx="2510329" cy="0"/>
          </a:xfrm>
          <a:prstGeom prst="straightConnector1">
            <a:avLst/>
          </a:prstGeom>
          <a:ln w="28575" cap="rnd">
            <a:solidFill>
              <a:schemeClr val="accent3"/>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H="1">
            <a:off x="7377096" y="5358987"/>
            <a:ext cx="1006010"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a:off x="7226062" y="5128849"/>
            <a:ext cx="1293464" cy="0"/>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flipH="1">
            <a:off x="3320708" y="5012171"/>
            <a:ext cx="1629033" cy="2797"/>
          </a:xfrm>
          <a:prstGeom prst="straightConnector1">
            <a:avLst/>
          </a:prstGeom>
          <a:ln w="28575" cap="rnd">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535740" y="3384130"/>
            <a:ext cx="2482526" cy="1076846"/>
            <a:chOff x="5535740" y="3384130"/>
            <a:chExt cx="2482526" cy="1076846"/>
          </a:xfrm>
        </p:grpSpPr>
        <p:sp>
          <p:nvSpPr>
            <p:cNvPr id="197" name="Rectangle 196"/>
            <p:cNvSpPr/>
            <p:nvPr/>
          </p:nvSpPr>
          <p:spPr bwMode="auto">
            <a:xfrm>
              <a:off x="5535740" y="3706940"/>
              <a:ext cx="2482526" cy="75403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algn="ctr" defTabSz="913841" fontAlgn="base">
                <a:lnSpc>
                  <a:spcPct val="90000"/>
                </a:lnSpc>
                <a:spcBef>
                  <a:spcPct val="0"/>
                </a:spcBef>
                <a:spcAft>
                  <a:spcPct val="0"/>
                </a:spcAft>
                <a:defRPr/>
              </a:pPr>
              <a:r>
                <a:rPr lang="en-US" sz="1500" dirty="0">
                  <a:solidFill>
                    <a:schemeClr val="bg1"/>
                  </a:solidFill>
                </a:rPr>
                <a:t>Single sign-on</a:t>
              </a:r>
            </a:p>
          </p:txBody>
        </p:sp>
        <p:pic>
          <p:nvPicPr>
            <p:cNvPr id="269" name="Picture 26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81303" y="3384130"/>
              <a:ext cx="703068" cy="336744"/>
            </a:xfrm>
            <a:prstGeom prst="rect">
              <a:avLst/>
            </a:prstGeom>
          </p:spPr>
        </p:pic>
      </p:grpSp>
      <p:grpSp>
        <p:nvGrpSpPr>
          <p:cNvPr id="8" name="Group 7"/>
          <p:cNvGrpSpPr/>
          <p:nvPr/>
        </p:nvGrpSpPr>
        <p:grpSpPr>
          <a:xfrm>
            <a:off x="3902455" y="4277806"/>
            <a:ext cx="4480651" cy="2099132"/>
            <a:chOff x="3902455" y="4277806"/>
            <a:chExt cx="4480651" cy="2099132"/>
          </a:xfrm>
        </p:grpSpPr>
        <p:sp>
          <p:nvSpPr>
            <p:cNvPr id="193" name="Freeform 38"/>
            <p:cNvSpPr>
              <a:spLocks/>
            </p:cNvSpPr>
            <p:nvPr/>
          </p:nvSpPr>
          <p:spPr bwMode="auto">
            <a:xfrm>
              <a:off x="5010363" y="4352743"/>
              <a:ext cx="2200704" cy="144708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01" name="Group 200"/>
            <p:cNvGrpSpPr/>
            <p:nvPr/>
          </p:nvGrpSpPr>
          <p:grpSpPr>
            <a:xfrm>
              <a:off x="3902455" y="4277806"/>
              <a:ext cx="4480651" cy="2099132"/>
              <a:chOff x="3980707" y="4224074"/>
              <a:chExt cx="4570497" cy="2141224"/>
            </a:xfrm>
          </p:grpSpPr>
          <p:grpSp>
            <p:nvGrpSpPr>
              <p:cNvPr id="212" name="Group 211"/>
              <p:cNvGrpSpPr/>
              <p:nvPr/>
            </p:nvGrpSpPr>
            <p:grpSpPr>
              <a:xfrm>
                <a:off x="5836042" y="4224074"/>
                <a:ext cx="1534917" cy="1352670"/>
                <a:chOff x="5840939" y="4224074"/>
                <a:chExt cx="1534917" cy="1352670"/>
              </a:xfrm>
            </p:grpSpPr>
            <p:sp>
              <p:nvSpPr>
                <p:cNvPr id="261" name="Oval 260"/>
                <p:cNvSpPr/>
                <p:nvPr/>
              </p:nvSpPr>
              <p:spPr bwMode="auto">
                <a:xfrm>
                  <a:off x="6641470" y="4224074"/>
                  <a:ext cx="734386" cy="734383"/>
                </a:xfrm>
                <a:prstGeom prst="ellipse">
                  <a:avLst/>
                </a:prstGeom>
                <a:solidFill>
                  <a:schemeClr val="bg1"/>
                </a:solidFill>
                <a:ln w="19050">
                  <a:solidFill>
                    <a:schemeClr val="accent1"/>
                  </a:solid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263" name="Picture 2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0939" y="4707599"/>
                  <a:ext cx="869145" cy="869145"/>
                </a:xfrm>
                <a:prstGeom prst="rect">
                  <a:avLst/>
                </a:prstGeom>
              </p:spPr>
            </p:pic>
          </p:grpSp>
          <p:sp>
            <p:nvSpPr>
              <p:cNvPr id="239" name="TextBox 238"/>
              <p:cNvSpPr txBox="1"/>
              <p:nvPr/>
            </p:nvSpPr>
            <p:spPr>
              <a:xfrm>
                <a:off x="3980707" y="6088299"/>
                <a:ext cx="4570497" cy="27699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961" dirty="0">
                    <a:solidFill>
                      <a:schemeClr val="bg1"/>
                    </a:solidFill>
                    <a:latin typeface="Segoe UI Light"/>
                    <a:ea typeface="ＭＳ Ｐゴシック" charset="0"/>
                    <a:cs typeface="Segoe UI Semibold" panose="020B0702040204020203" pitchFamily="34" charset="0"/>
                  </a:rPr>
                  <a:t>Microsoft Azure Active Directory</a:t>
                </a:r>
              </a:p>
            </p:txBody>
          </p:sp>
        </p:grpSp>
        <p:sp>
          <p:nvSpPr>
            <p:cNvPr id="270" name="Freeform 43"/>
            <p:cNvSpPr>
              <a:spLocks noEditPoints="1"/>
            </p:cNvSpPr>
            <p:nvPr/>
          </p:nvSpPr>
          <p:spPr bwMode="auto">
            <a:xfrm>
              <a:off x="6683326" y="4453562"/>
              <a:ext cx="382357" cy="382555"/>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51" name="Group 350"/>
          <p:cNvGrpSpPr/>
          <p:nvPr/>
        </p:nvGrpSpPr>
        <p:grpSpPr>
          <a:xfrm>
            <a:off x="2601118" y="4711762"/>
            <a:ext cx="658968" cy="392532"/>
            <a:chOff x="10227446" y="2986117"/>
            <a:chExt cx="658968" cy="392532"/>
          </a:xfrm>
        </p:grpSpPr>
        <p:grpSp>
          <p:nvGrpSpPr>
            <p:cNvPr id="352" name="Group 351"/>
            <p:cNvGrpSpPr/>
            <p:nvPr/>
          </p:nvGrpSpPr>
          <p:grpSpPr>
            <a:xfrm>
              <a:off x="10227446" y="2986117"/>
              <a:ext cx="658968" cy="392532"/>
              <a:chOff x="6002760" y="3291875"/>
              <a:chExt cx="3471152" cy="1658849"/>
            </a:xfrm>
          </p:grpSpPr>
          <p:sp>
            <p:nvSpPr>
              <p:cNvPr id="354" name="Rectangle 353"/>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55" name="Rectangle 354"/>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353"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1"/>
            </a:solidFill>
            <a:ln>
              <a:noFill/>
            </a:ln>
            <a:extLst/>
          </p:spPr>
          <p:txBody>
            <a:bodyPr/>
            <a:lstStyle/>
            <a:p>
              <a:pPr defTabSz="913244" fontAlgn="base">
                <a:spcBef>
                  <a:spcPct val="0"/>
                </a:spcBef>
                <a:spcAft>
                  <a:spcPct val="0"/>
                </a:spcAft>
              </a:pPr>
              <a:endParaRPr lang="en-US" sz="1961">
                <a:noFill/>
                <a:ea typeface="ＭＳ Ｐゴシック" charset="0"/>
              </a:endParaRPr>
            </a:p>
          </p:txBody>
        </p:sp>
      </p:grpSp>
      <p:grpSp>
        <p:nvGrpSpPr>
          <p:cNvPr id="11" name="Group 10"/>
          <p:cNvGrpSpPr/>
          <p:nvPr/>
        </p:nvGrpSpPr>
        <p:grpSpPr>
          <a:xfrm>
            <a:off x="4066040" y="3407943"/>
            <a:ext cx="2482526" cy="1053565"/>
            <a:chOff x="4066040" y="3407943"/>
            <a:chExt cx="2482526" cy="1053565"/>
          </a:xfrm>
        </p:grpSpPr>
        <p:sp>
          <p:nvSpPr>
            <p:cNvPr id="195" name="Rectangle 194"/>
            <p:cNvSpPr/>
            <p:nvPr/>
          </p:nvSpPr>
          <p:spPr bwMode="auto">
            <a:xfrm>
              <a:off x="4066040" y="3714836"/>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algn="ctr" defTabSz="913841" fontAlgn="base">
                <a:lnSpc>
                  <a:spcPct val="90000"/>
                </a:lnSpc>
                <a:spcBef>
                  <a:spcPct val="0"/>
                </a:spcBef>
                <a:spcAft>
                  <a:spcPct val="0"/>
                </a:spcAft>
                <a:defRPr/>
              </a:pPr>
              <a:r>
                <a:rPr lang="en-US" sz="1500" dirty="0">
                  <a:solidFill>
                    <a:schemeClr val="bg1"/>
                  </a:solidFill>
                </a:rPr>
                <a:t>Self-service</a:t>
              </a:r>
            </a:p>
          </p:txBody>
        </p:sp>
        <p:pic>
          <p:nvPicPr>
            <p:cNvPr id="356" name="Picture 355"/>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11166" y="3407943"/>
              <a:ext cx="577152" cy="328378"/>
            </a:xfrm>
            <a:prstGeom prst="rect">
              <a:avLst/>
            </a:prstGeom>
          </p:spPr>
        </p:pic>
      </p:grpSp>
      <p:grpSp>
        <p:nvGrpSpPr>
          <p:cNvPr id="9" name="Group 8"/>
          <p:cNvGrpSpPr/>
          <p:nvPr/>
        </p:nvGrpSpPr>
        <p:grpSpPr>
          <a:xfrm>
            <a:off x="4810472" y="2293688"/>
            <a:ext cx="2482526" cy="1211866"/>
            <a:chOff x="4810472" y="2293688"/>
            <a:chExt cx="2482526" cy="1211866"/>
          </a:xfrm>
        </p:grpSpPr>
        <p:sp>
          <p:nvSpPr>
            <p:cNvPr id="198" name="Rectangle 197"/>
            <p:cNvSpPr/>
            <p:nvPr/>
          </p:nvSpPr>
          <p:spPr bwMode="auto">
            <a:xfrm>
              <a:off x="4810472" y="2758882"/>
              <a:ext cx="2482526" cy="74667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algn="ctr" defTabSz="913841" fontAlgn="base">
                <a:lnSpc>
                  <a:spcPct val="90000"/>
                </a:lnSpc>
                <a:spcBef>
                  <a:spcPct val="0"/>
                </a:spcBef>
                <a:spcAft>
                  <a:spcPct val="0"/>
                </a:spcAft>
                <a:defRPr/>
              </a:pPr>
              <a:r>
                <a:rPr lang="en-US" sz="1500" dirty="0">
                  <a:solidFill>
                    <a:schemeClr val="bg1"/>
                  </a:solidFill>
                </a:rPr>
                <a:t>Simple connection</a:t>
              </a:r>
            </a:p>
          </p:txBody>
        </p:sp>
        <p:sp>
          <p:nvSpPr>
            <p:cNvPr id="357" name="Freeform 31"/>
            <p:cNvSpPr>
              <a:spLocks noEditPoints="1"/>
            </p:cNvSpPr>
            <p:nvPr/>
          </p:nvSpPr>
          <p:spPr bwMode="auto">
            <a:xfrm rot="900000">
              <a:off x="5829628" y="2293688"/>
              <a:ext cx="661166" cy="55063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3957"/>
              <a:endParaRPr lang="en-US" sz="1765">
                <a:solidFill>
                  <a:srgbClr val="505050"/>
                </a:solidFill>
                <a:ea typeface="ＭＳ Ｐゴシック" charset="0"/>
              </a:endParaRPr>
            </a:p>
          </p:txBody>
        </p:sp>
      </p:grpSp>
      <p:grpSp>
        <p:nvGrpSpPr>
          <p:cNvPr id="2" name="Group 1"/>
          <p:cNvGrpSpPr/>
          <p:nvPr/>
        </p:nvGrpSpPr>
        <p:grpSpPr>
          <a:xfrm>
            <a:off x="516794" y="2674733"/>
            <a:ext cx="2701565" cy="4209543"/>
            <a:chOff x="516794" y="2674733"/>
            <a:chExt cx="2701565" cy="4209543"/>
          </a:xfrm>
        </p:grpSpPr>
        <p:sp>
          <p:nvSpPr>
            <p:cNvPr id="189" name="Oval 188"/>
            <p:cNvSpPr/>
            <p:nvPr/>
          </p:nvSpPr>
          <p:spPr bwMode="auto">
            <a:xfrm>
              <a:off x="516794" y="2674733"/>
              <a:ext cx="2328151" cy="2328151"/>
            </a:xfrm>
            <a:prstGeom prst="ellipse">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99" name="Picture 19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4608" y="3048348"/>
              <a:ext cx="676579" cy="447876"/>
            </a:xfrm>
            <a:prstGeom prst="rect">
              <a:avLst/>
            </a:prstGeom>
          </p:spPr>
        </p:pic>
        <p:pic>
          <p:nvPicPr>
            <p:cNvPr id="200" name="Picture 19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235" y="3699040"/>
              <a:ext cx="359302" cy="503826"/>
            </a:xfrm>
            <a:prstGeom prst="rect">
              <a:avLst/>
            </a:prstGeom>
          </p:spPr>
        </p:pic>
        <p:sp>
          <p:nvSpPr>
            <p:cNvPr id="279" name="Rectangle 278"/>
            <p:cNvSpPr/>
            <p:nvPr/>
          </p:nvSpPr>
          <p:spPr bwMode="auto">
            <a:xfrm>
              <a:off x="772953" y="5913960"/>
              <a:ext cx="1668410" cy="9703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1" tIns="179251" rIns="0" bIns="45710"/>
            <a:lstStyle/>
            <a:p>
              <a:pPr algn="ctr" defTabSz="913841" fontAlgn="base">
                <a:lnSpc>
                  <a:spcPct val="90000"/>
                </a:lnSpc>
                <a:spcBef>
                  <a:spcPct val="0"/>
                </a:spcBef>
                <a:spcAft>
                  <a:spcPct val="0"/>
                </a:spcAft>
                <a:defRPr/>
              </a:pPr>
              <a:r>
                <a:rPr lang="en-US" sz="1961" dirty="0">
                  <a:solidFill>
                    <a:schemeClr val="bg1"/>
                  </a:solidFill>
                  <a:latin typeface="Segoe UI Light"/>
                </a:rPr>
                <a:t>On-premises</a:t>
              </a:r>
            </a:p>
          </p:txBody>
        </p:sp>
        <p:sp>
          <p:nvSpPr>
            <p:cNvPr id="349" name="Rectangle 348"/>
            <p:cNvSpPr/>
            <p:nvPr/>
          </p:nvSpPr>
          <p:spPr bwMode="auto">
            <a:xfrm>
              <a:off x="1376308" y="3806646"/>
              <a:ext cx="1465429" cy="471160"/>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defTabSz="895919" fontAlgn="base">
                <a:lnSpc>
                  <a:spcPct val="90000"/>
                </a:lnSpc>
                <a:spcBef>
                  <a:spcPct val="0"/>
                </a:spcBef>
                <a:spcAft>
                  <a:spcPct val="0"/>
                </a:spcAft>
              </a:pPr>
              <a:endParaRPr lang="en-US" sz="1961" dirty="0">
                <a:solidFill>
                  <a:schemeClr val="bg1"/>
                </a:solidFill>
              </a:endParaRPr>
            </a:p>
            <a:p>
              <a:pPr defTabSz="895919" fontAlgn="base">
                <a:lnSpc>
                  <a:spcPct val="90000"/>
                </a:lnSpc>
                <a:spcBef>
                  <a:spcPct val="0"/>
                </a:spcBef>
                <a:spcAft>
                  <a:spcPct val="0"/>
                </a:spcAft>
              </a:pPr>
              <a:endParaRPr lang="en-US" sz="1961" dirty="0">
                <a:solidFill>
                  <a:schemeClr val="bg1"/>
                </a:solidFill>
              </a:endParaRPr>
            </a:p>
            <a:p>
              <a:pPr defTabSz="895919" fontAlgn="base">
                <a:lnSpc>
                  <a:spcPct val="90000"/>
                </a:lnSpc>
                <a:spcBef>
                  <a:spcPct val="0"/>
                </a:spcBef>
                <a:spcAft>
                  <a:spcPct val="0"/>
                </a:spcAft>
                <a:buSzPct val="80000"/>
              </a:pPr>
              <a:r>
                <a:rPr lang="en-US" sz="1371" dirty="0">
                  <a:solidFill>
                    <a:schemeClr val="bg1"/>
                  </a:solidFill>
                </a:rPr>
                <a:t>Other </a:t>
              </a:r>
              <a:br>
                <a:rPr lang="en-US" sz="1371" dirty="0">
                  <a:solidFill>
                    <a:schemeClr val="bg1"/>
                  </a:solidFill>
                </a:rPr>
              </a:br>
              <a:r>
                <a:rPr lang="en-US" sz="1371" dirty="0">
                  <a:solidFill>
                    <a:schemeClr val="bg1"/>
                  </a:solidFill>
                </a:rPr>
                <a:t>directories</a:t>
              </a:r>
            </a:p>
          </p:txBody>
        </p:sp>
        <p:sp>
          <p:nvSpPr>
            <p:cNvPr id="350" name="Rectangle 349"/>
            <p:cNvSpPr/>
            <p:nvPr/>
          </p:nvSpPr>
          <p:spPr>
            <a:xfrm>
              <a:off x="1553068" y="3123615"/>
              <a:ext cx="1665291" cy="379719"/>
            </a:xfrm>
            <a:prstGeom prst="rect">
              <a:avLst/>
            </a:prstGeom>
            <a:ln>
              <a:noFill/>
            </a:ln>
          </p:spPr>
          <p:txBody>
            <a:bodyPr wrap="square" lIns="0" tIns="0" rIns="0" bIns="0" anchor="ctr">
              <a:spAutoFit/>
            </a:bodyPr>
            <a:lstStyle/>
            <a:p>
              <a:pPr defTabSz="895919" fontAlgn="base">
                <a:lnSpc>
                  <a:spcPct val="90000"/>
                </a:lnSpc>
                <a:spcBef>
                  <a:spcPct val="0"/>
                </a:spcBef>
                <a:spcAft>
                  <a:spcPct val="0"/>
                </a:spcAft>
                <a:buSzPct val="80000"/>
              </a:pPr>
              <a:r>
                <a:rPr lang="en-US" sz="1371" dirty="0">
                  <a:solidFill>
                    <a:schemeClr val="bg1"/>
                  </a:solidFill>
                  <a:ea typeface="ＭＳ Ｐゴシック" charset="0"/>
                </a:rPr>
                <a:t>Windows Server</a:t>
              </a:r>
            </a:p>
            <a:p>
              <a:pPr defTabSz="895919" fontAlgn="base">
                <a:lnSpc>
                  <a:spcPct val="90000"/>
                </a:lnSpc>
                <a:spcBef>
                  <a:spcPct val="0"/>
                </a:spcBef>
                <a:spcAft>
                  <a:spcPct val="0"/>
                </a:spcAft>
                <a:buSzPct val="80000"/>
              </a:pPr>
              <a:r>
                <a:rPr lang="en-US" sz="1371" dirty="0">
                  <a:solidFill>
                    <a:schemeClr val="bg1"/>
                  </a:solidFill>
                  <a:ea typeface="ＭＳ Ｐゴシック" charset="0"/>
                </a:rPr>
                <a:t>Active Directory</a:t>
              </a:r>
            </a:p>
          </p:txBody>
        </p:sp>
        <p:grpSp>
          <p:nvGrpSpPr>
            <p:cNvPr id="358" name="Group 357"/>
            <p:cNvGrpSpPr/>
            <p:nvPr/>
          </p:nvGrpSpPr>
          <p:grpSpPr>
            <a:xfrm>
              <a:off x="1206753" y="4400600"/>
              <a:ext cx="1021440" cy="1410074"/>
              <a:chOff x="12679481" y="-2476193"/>
              <a:chExt cx="7318375" cy="10102850"/>
            </a:xfrm>
            <a:solidFill>
              <a:schemeClr val="bg1"/>
            </a:solidFill>
          </p:grpSpPr>
          <p:sp>
            <p:nvSpPr>
              <p:cNvPr id="359" name="Freeform 47"/>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48"/>
              <p:cNvSpPr>
                <a:spLocks noChangeArrowheads="1"/>
              </p:cNvSpPr>
              <p:nvPr/>
            </p:nvSpPr>
            <p:spPr bwMode="auto">
              <a:xfrm>
                <a:off x="15335369"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49"/>
              <p:cNvSpPr>
                <a:spLocks noChangeArrowheads="1"/>
              </p:cNvSpPr>
              <p:nvPr/>
            </p:nvSpPr>
            <p:spPr bwMode="auto">
              <a:xfrm>
                <a:off x="16583144" y="7318682"/>
                <a:ext cx="758825" cy="307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2" name="Group 361"/>
            <p:cNvGrpSpPr/>
            <p:nvPr/>
          </p:nvGrpSpPr>
          <p:grpSpPr>
            <a:xfrm>
              <a:off x="609600" y="4569276"/>
              <a:ext cx="307630" cy="307524"/>
              <a:chOff x="-133735" y="-444418"/>
              <a:chExt cx="9232900" cy="9229725"/>
            </a:xfrm>
            <a:solidFill>
              <a:schemeClr val="bg1"/>
            </a:solidFill>
          </p:grpSpPr>
          <p:sp>
            <p:nvSpPr>
              <p:cNvPr id="363" name="Freeform 9"/>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0"/>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5" name="Group 364"/>
            <p:cNvGrpSpPr/>
            <p:nvPr/>
          </p:nvGrpSpPr>
          <p:grpSpPr>
            <a:xfrm>
              <a:off x="2365838" y="4277213"/>
              <a:ext cx="307630" cy="307524"/>
              <a:chOff x="1477963" y="-1187450"/>
              <a:chExt cx="9232900" cy="9229725"/>
            </a:xfrm>
            <a:solidFill>
              <a:schemeClr val="bg1"/>
            </a:solidFill>
          </p:grpSpPr>
          <p:sp>
            <p:nvSpPr>
              <p:cNvPr id="366" name="Freeform 365"/>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66"/>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8395298" y="2616490"/>
            <a:ext cx="3106110" cy="3734561"/>
            <a:chOff x="8395298" y="2616490"/>
            <a:chExt cx="3106110" cy="3734561"/>
          </a:xfrm>
        </p:grpSpPr>
        <p:grpSp>
          <p:nvGrpSpPr>
            <p:cNvPr id="7" name="Group 6"/>
            <p:cNvGrpSpPr/>
            <p:nvPr/>
          </p:nvGrpSpPr>
          <p:grpSpPr>
            <a:xfrm>
              <a:off x="8395298" y="2616490"/>
              <a:ext cx="3106110" cy="3734561"/>
              <a:chOff x="8395298" y="2616490"/>
              <a:chExt cx="3106110" cy="3734561"/>
            </a:xfrm>
          </p:grpSpPr>
          <p:sp>
            <p:nvSpPr>
              <p:cNvPr id="190" name="Oval 189"/>
              <p:cNvSpPr/>
              <p:nvPr/>
            </p:nvSpPr>
            <p:spPr bwMode="auto">
              <a:xfrm>
                <a:off x="8784033" y="2674733"/>
                <a:ext cx="2328151" cy="2328151"/>
              </a:xfrm>
              <a:prstGeom prst="ellipse">
                <a:avLst/>
              </a:prstGeom>
              <a:noFill/>
              <a:ln w="28575" cap="rnd">
                <a:solidFill>
                  <a:schemeClr val="accent3"/>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1" name="Freeform 38"/>
              <p:cNvSpPr>
                <a:spLocks/>
              </p:cNvSpPr>
              <p:nvPr/>
            </p:nvSpPr>
            <p:spPr bwMode="auto">
              <a:xfrm>
                <a:off x="8536373" y="4065139"/>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92" name="Freeform 38"/>
              <p:cNvSpPr>
                <a:spLocks/>
              </p:cNvSpPr>
              <p:nvPr/>
            </p:nvSpPr>
            <p:spPr bwMode="auto">
              <a:xfrm>
                <a:off x="9672791" y="403798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71" name="Freeform 38"/>
              <p:cNvSpPr>
                <a:spLocks/>
              </p:cNvSpPr>
              <p:nvPr/>
            </p:nvSpPr>
            <p:spPr bwMode="auto">
              <a:xfrm>
                <a:off x="10043342" y="4517360"/>
                <a:ext cx="1458066" cy="9587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28575">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72" name="Freeform 38"/>
              <p:cNvSpPr>
                <a:spLocks/>
              </p:cNvSpPr>
              <p:nvPr/>
            </p:nvSpPr>
            <p:spPr bwMode="auto">
              <a:xfrm>
                <a:off x="8537840" y="4624730"/>
                <a:ext cx="1827337" cy="120157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38100">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273" name="TextBox 272"/>
              <p:cNvSpPr txBox="1"/>
              <p:nvPr/>
            </p:nvSpPr>
            <p:spPr>
              <a:xfrm>
                <a:off x="9662728" y="4334026"/>
                <a:ext cx="1366797" cy="19389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dirty="0">
                    <a:solidFill>
                      <a:schemeClr val="accent1"/>
                    </a:solidFill>
                    <a:ea typeface="ＭＳ Ｐゴシック" charset="0"/>
                    <a:cs typeface="Segoe UI Light"/>
                  </a:rPr>
                  <a:t>SaaS</a:t>
                </a:r>
              </a:p>
            </p:txBody>
          </p:sp>
          <p:sp>
            <p:nvSpPr>
              <p:cNvPr id="274" name="TextBox 273"/>
              <p:cNvSpPr txBox="1"/>
              <p:nvPr/>
            </p:nvSpPr>
            <p:spPr>
              <a:xfrm>
                <a:off x="8395298" y="4391551"/>
                <a:ext cx="1542464" cy="19389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dirty="0">
                    <a:solidFill>
                      <a:schemeClr val="accent1"/>
                    </a:solidFill>
                    <a:ea typeface="ＭＳ Ｐゴシック" charset="0"/>
                    <a:cs typeface="Segoe UI Light"/>
                  </a:rPr>
                  <a:t>Azure</a:t>
                </a:r>
              </a:p>
            </p:txBody>
          </p:sp>
          <p:sp>
            <p:nvSpPr>
              <p:cNvPr id="276" name="TextBox 275"/>
              <p:cNvSpPr txBox="1"/>
              <p:nvPr/>
            </p:nvSpPr>
            <p:spPr>
              <a:xfrm>
                <a:off x="8992701" y="5122519"/>
                <a:ext cx="857117" cy="387798"/>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400" dirty="0">
                    <a:solidFill>
                      <a:schemeClr val="accent1"/>
                    </a:solidFill>
                    <a:ea typeface="ＭＳ Ｐゴシック" charset="0"/>
                    <a:cs typeface="Segoe UI Light"/>
                  </a:rPr>
                  <a:t>Public</a:t>
                </a:r>
              </a:p>
              <a:p>
                <a:pPr algn="ctr" defTabSz="895919" fontAlgn="base">
                  <a:lnSpc>
                    <a:spcPct val="90000"/>
                  </a:lnSpc>
                  <a:spcBef>
                    <a:spcPct val="0"/>
                  </a:spcBef>
                  <a:spcAft>
                    <a:spcPct val="0"/>
                  </a:spcAft>
                  <a:buSzPct val="80000"/>
                </a:pPr>
                <a:r>
                  <a:rPr lang="en-US" sz="1400" dirty="0">
                    <a:solidFill>
                      <a:schemeClr val="accent1"/>
                    </a:solidFill>
                    <a:ea typeface="ＭＳ Ｐゴシック" charset="0"/>
                    <a:cs typeface="Segoe UI Light"/>
                  </a:rPr>
                  <a:t>cloud</a:t>
                </a:r>
              </a:p>
            </p:txBody>
          </p:sp>
          <p:sp>
            <p:nvSpPr>
              <p:cNvPr id="277" name="TextBox 276"/>
              <p:cNvSpPr txBox="1"/>
              <p:nvPr/>
            </p:nvSpPr>
            <p:spPr>
              <a:xfrm>
                <a:off x="8915401" y="6079502"/>
                <a:ext cx="2260150" cy="271549"/>
              </a:xfrm>
              <a:prstGeom prst="rect">
                <a:avLst/>
              </a:prstGeom>
            </p:spPr>
            <p:txBody>
              <a:bodyPr wrap="square" lIns="0" tIns="0" rIns="0" bIns="0" rtlCol="0">
                <a:spAutoFit/>
              </a:bodyPr>
              <a:lstStyle/>
              <a:p>
                <a:pPr algn="ctr" defTabSz="895919" fontAlgn="base">
                  <a:lnSpc>
                    <a:spcPct val="90000"/>
                  </a:lnSpc>
                  <a:spcBef>
                    <a:spcPct val="0"/>
                  </a:spcBef>
                  <a:spcAft>
                    <a:spcPct val="0"/>
                  </a:spcAft>
                  <a:buSzPct val="80000"/>
                </a:pPr>
                <a:r>
                  <a:rPr lang="en-US" sz="1961">
                    <a:solidFill>
                      <a:schemeClr val="bg1"/>
                    </a:solidFill>
                    <a:latin typeface="Segoe UI Light"/>
                    <a:ea typeface="ＭＳ Ｐゴシック" charset="0"/>
                    <a:cs typeface="Segoe UI Semibold" panose="020B0702040204020203" pitchFamily="34" charset="0"/>
                  </a:rPr>
                  <a:t>Cloud</a:t>
                </a:r>
                <a:endParaRPr lang="en-US" sz="1961" dirty="0">
                  <a:solidFill>
                    <a:schemeClr val="bg1"/>
                  </a:solidFill>
                  <a:latin typeface="Segoe UI Light"/>
                  <a:ea typeface="ＭＳ Ｐゴシック" charset="0"/>
                  <a:cs typeface="Segoe UI Semibold" panose="020B0702040204020203" pitchFamily="34" charset="0"/>
                </a:endParaRPr>
              </a:p>
            </p:txBody>
          </p:sp>
          <p:grpSp>
            <p:nvGrpSpPr>
              <p:cNvPr id="280" name="Group 279"/>
              <p:cNvGrpSpPr/>
              <p:nvPr/>
            </p:nvGrpSpPr>
            <p:grpSpPr>
              <a:xfrm>
                <a:off x="10939964" y="3805815"/>
                <a:ext cx="307630" cy="307524"/>
                <a:chOff x="1477963" y="-1187450"/>
                <a:chExt cx="9232900" cy="9229725"/>
              </a:xfrm>
              <a:solidFill>
                <a:schemeClr val="bg1"/>
              </a:solidFill>
            </p:grpSpPr>
            <p:sp>
              <p:nvSpPr>
                <p:cNvPr id="282"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4" name="Group 283"/>
              <p:cNvGrpSpPr/>
              <p:nvPr/>
            </p:nvGrpSpPr>
            <p:grpSpPr>
              <a:xfrm>
                <a:off x="9820516" y="3679832"/>
                <a:ext cx="307630" cy="307524"/>
                <a:chOff x="1477963" y="-1187450"/>
                <a:chExt cx="9232900" cy="9229725"/>
              </a:xfrm>
              <a:solidFill>
                <a:schemeClr val="bg1"/>
              </a:solidFill>
            </p:grpSpPr>
            <p:sp>
              <p:nvSpPr>
                <p:cNvPr id="286"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0" name="Group 299"/>
              <p:cNvGrpSpPr/>
              <p:nvPr/>
            </p:nvGrpSpPr>
            <p:grpSpPr>
              <a:xfrm>
                <a:off x="10481076" y="2616490"/>
                <a:ext cx="307630" cy="307524"/>
                <a:chOff x="1477963" y="-1187450"/>
                <a:chExt cx="9232900" cy="9229725"/>
              </a:xfrm>
              <a:solidFill>
                <a:schemeClr val="bg1"/>
              </a:solidFill>
            </p:grpSpPr>
            <p:sp>
              <p:nvSpPr>
                <p:cNvPr id="301"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3" name="Group 302"/>
              <p:cNvGrpSpPr/>
              <p:nvPr/>
            </p:nvGrpSpPr>
            <p:grpSpPr>
              <a:xfrm>
                <a:off x="9002667" y="2908259"/>
                <a:ext cx="307630" cy="307524"/>
                <a:chOff x="1477963" y="-1187450"/>
                <a:chExt cx="9232900" cy="9229725"/>
              </a:xfrm>
              <a:solidFill>
                <a:schemeClr val="bg1"/>
              </a:solidFill>
            </p:grpSpPr>
            <p:sp>
              <p:nvSpPr>
                <p:cNvPr id="304" name="Freeform 9"/>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0"/>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6" name="Group 305"/>
              <p:cNvGrpSpPr/>
              <p:nvPr/>
            </p:nvGrpSpPr>
            <p:grpSpPr>
              <a:xfrm>
                <a:off x="10568695" y="3173527"/>
                <a:ext cx="658968" cy="392532"/>
                <a:chOff x="10227446" y="2986117"/>
                <a:chExt cx="658968" cy="392532"/>
              </a:xfrm>
            </p:grpSpPr>
            <p:grpSp>
              <p:nvGrpSpPr>
                <p:cNvPr id="307" name="Group 306"/>
                <p:cNvGrpSpPr/>
                <p:nvPr/>
              </p:nvGrpSpPr>
              <p:grpSpPr>
                <a:xfrm>
                  <a:off x="10227446" y="2986117"/>
                  <a:ext cx="658968" cy="392532"/>
                  <a:chOff x="6002760" y="3291875"/>
                  <a:chExt cx="3471152" cy="1658849"/>
                </a:xfrm>
              </p:grpSpPr>
              <p:sp>
                <p:nvSpPr>
                  <p:cNvPr id="309" name="Rectangle 308"/>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10" name="Rectangle 309"/>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308"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1"/>
                </a:solidFill>
                <a:ln>
                  <a:noFill/>
                </a:ln>
                <a:extLst/>
              </p:spPr>
              <p:txBody>
                <a:bodyPr/>
                <a:lstStyle/>
                <a:p>
                  <a:pPr defTabSz="913244" fontAlgn="base">
                    <a:spcBef>
                      <a:spcPct val="0"/>
                    </a:spcBef>
                    <a:spcAft>
                      <a:spcPct val="0"/>
                    </a:spcAft>
                  </a:pPr>
                  <a:endParaRPr lang="en-US" sz="1961">
                    <a:noFill/>
                    <a:ea typeface="ＭＳ Ｐゴシック" charset="0"/>
                  </a:endParaRPr>
                </a:p>
              </p:txBody>
            </p:sp>
          </p:grpSp>
          <p:grpSp>
            <p:nvGrpSpPr>
              <p:cNvPr id="311" name="Group 310"/>
              <p:cNvGrpSpPr/>
              <p:nvPr/>
            </p:nvGrpSpPr>
            <p:grpSpPr>
              <a:xfrm>
                <a:off x="8585917" y="3478764"/>
                <a:ext cx="658968" cy="392532"/>
                <a:chOff x="10227446" y="2986117"/>
                <a:chExt cx="658968" cy="392532"/>
              </a:xfrm>
            </p:grpSpPr>
            <p:grpSp>
              <p:nvGrpSpPr>
                <p:cNvPr id="337" name="Group 336"/>
                <p:cNvGrpSpPr/>
                <p:nvPr/>
              </p:nvGrpSpPr>
              <p:grpSpPr>
                <a:xfrm>
                  <a:off x="10227446" y="2986117"/>
                  <a:ext cx="658968" cy="392532"/>
                  <a:chOff x="6002760" y="3291875"/>
                  <a:chExt cx="3471152" cy="1658849"/>
                </a:xfrm>
              </p:grpSpPr>
              <p:sp>
                <p:nvSpPr>
                  <p:cNvPr id="342" name="Rectangle 341"/>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43" name="Rectangle 342"/>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341"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1"/>
                </a:solidFill>
                <a:ln>
                  <a:noFill/>
                </a:ln>
                <a:extLst/>
              </p:spPr>
              <p:txBody>
                <a:bodyPr/>
                <a:lstStyle/>
                <a:p>
                  <a:pPr defTabSz="913244" fontAlgn="base">
                    <a:spcBef>
                      <a:spcPct val="0"/>
                    </a:spcBef>
                    <a:spcAft>
                      <a:spcPct val="0"/>
                    </a:spcAft>
                  </a:pPr>
                  <a:endParaRPr lang="en-US" sz="1961">
                    <a:noFill/>
                    <a:ea typeface="ＭＳ Ｐゴシック" charset="0"/>
                  </a:endParaRPr>
                </a:p>
              </p:txBody>
            </p:sp>
          </p:grpSp>
          <p:grpSp>
            <p:nvGrpSpPr>
              <p:cNvPr id="344" name="Group 343"/>
              <p:cNvGrpSpPr/>
              <p:nvPr/>
            </p:nvGrpSpPr>
            <p:grpSpPr>
              <a:xfrm>
                <a:off x="9559004" y="2941930"/>
                <a:ext cx="658968" cy="392532"/>
                <a:chOff x="10227446" y="2986117"/>
                <a:chExt cx="658968" cy="392532"/>
              </a:xfrm>
            </p:grpSpPr>
            <p:grpSp>
              <p:nvGrpSpPr>
                <p:cNvPr id="345" name="Group 344"/>
                <p:cNvGrpSpPr/>
                <p:nvPr/>
              </p:nvGrpSpPr>
              <p:grpSpPr>
                <a:xfrm>
                  <a:off x="10227446" y="2986117"/>
                  <a:ext cx="658968" cy="392532"/>
                  <a:chOff x="6002760" y="3291875"/>
                  <a:chExt cx="3471152" cy="1658849"/>
                </a:xfrm>
              </p:grpSpPr>
              <p:sp>
                <p:nvSpPr>
                  <p:cNvPr id="347" name="Rectangle 346"/>
                  <p:cNvSpPr/>
                  <p:nvPr/>
                </p:nvSpPr>
                <p:spPr bwMode="auto">
                  <a:xfrm>
                    <a:off x="6002760" y="3291875"/>
                    <a:ext cx="3471152" cy="1574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48" name="Rectangle 347"/>
                  <p:cNvSpPr/>
                  <p:nvPr/>
                </p:nvSpPr>
                <p:spPr bwMode="auto">
                  <a:xfrm>
                    <a:off x="6002760" y="3489197"/>
                    <a:ext cx="3471152" cy="14615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sp>
              <p:nvSpPr>
                <p:cNvPr id="346" name="icon GEARS"/>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accent1"/>
                </a:solidFill>
                <a:ln>
                  <a:noFill/>
                </a:ln>
                <a:extLst/>
              </p:spPr>
              <p:txBody>
                <a:bodyPr/>
                <a:lstStyle/>
                <a:p>
                  <a:pPr defTabSz="913244" fontAlgn="base">
                    <a:spcBef>
                      <a:spcPct val="0"/>
                    </a:spcBef>
                    <a:spcAft>
                      <a:spcPct val="0"/>
                    </a:spcAft>
                  </a:pPr>
                  <a:endParaRPr lang="en-US" sz="1961">
                    <a:noFill/>
                    <a:ea typeface="ＭＳ Ｐゴシック" charset="0"/>
                  </a:endParaRPr>
                </a:p>
              </p:txBody>
            </p:sp>
          </p:grpSp>
        </p:grpSp>
        <p:pic>
          <p:nvPicPr>
            <p:cNvPr id="85" name="Picture 84"/>
            <p:cNvPicPr>
              <a:picLocks noChangeAspect="1"/>
            </p:cNvPicPr>
            <p:nvPr/>
          </p:nvPicPr>
          <p:blipFill>
            <a:blip r:embed="rId10"/>
            <a:stretch>
              <a:fillRect/>
            </a:stretch>
          </p:blipFill>
          <p:spPr>
            <a:xfrm>
              <a:off x="10323123" y="5027999"/>
              <a:ext cx="965253" cy="213870"/>
            </a:xfrm>
            <a:prstGeom prst="rect">
              <a:avLst/>
            </a:prstGeom>
          </p:spPr>
        </p:pic>
      </p:grpSp>
    </p:spTree>
    <p:extLst>
      <p:ext uri="{BB962C8B-B14F-4D97-AF65-F5344CB8AC3E}">
        <p14:creationId xmlns:p14="http://schemas.microsoft.com/office/powerpoint/2010/main" val="292427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500"/>
                                        <p:tgtEl>
                                          <p:spTgt spid="185"/>
                                        </p:tgtEl>
                                      </p:cBhvr>
                                    </p:animEffect>
                                  </p:childTnLst>
                                </p:cTn>
                              </p:par>
                              <p:par>
                                <p:cTn id="23" presetID="16" presetClass="entr" presetSubtype="37" fill="hold" nodeType="withEffect">
                                  <p:stCondLst>
                                    <p:cond delay="0"/>
                                  </p:stCondLst>
                                  <p:childTnLst>
                                    <p:set>
                                      <p:cBhvr>
                                        <p:cTn id="24" dur="1" fill="hold">
                                          <p:stCondLst>
                                            <p:cond delay="0"/>
                                          </p:stCondLst>
                                        </p:cTn>
                                        <p:tgtEl>
                                          <p:spTgt spid="265"/>
                                        </p:tgtEl>
                                        <p:attrNameLst>
                                          <p:attrName>style.visibility</p:attrName>
                                        </p:attrNameLst>
                                      </p:cBhvr>
                                      <p:to>
                                        <p:strVal val="visible"/>
                                      </p:to>
                                    </p:set>
                                    <p:animEffect transition="in" filter="barn(outVertical)">
                                      <p:cBhvr>
                                        <p:cTn id="25" dur="500"/>
                                        <p:tgtEl>
                                          <p:spTgt spid="265"/>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67"/>
                                        </p:tgtEl>
                                        <p:attrNameLst>
                                          <p:attrName>style.visibility</p:attrName>
                                        </p:attrNameLst>
                                      </p:cBhvr>
                                      <p:to>
                                        <p:strVal val="visible"/>
                                      </p:to>
                                    </p:set>
                                    <p:animEffect transition="in" filter="wipe(left)">
                                      <p:cBhvr>
                                        <p:cTn id="33" dur="500"/>
                                        <p:tgtEl>
                                          <p:spTgt spid="267"/>
                                        </p:tgtEl>
                                      </p:cBhvr>
                                    </p:animEffect>
                                  </p:childTnLst>
                                </p:cTn>
                              </p:par>
                              <p:par>
                                <p:cTn id="34" presetID="22" presetClass="entr" presetSubtype="2" fill="hold" nodeType="withEffect">
                                  <p:stCondLst>
                                    <p:cond delay="0"/>
                                  </p:stCondLst>
                                  <p:childTnLst>
                                    <p:set>
                                      <p:cBhvr>
                                        <p:cTn id="35" dur="1" fill="hold">
                                          <p:stCondLst>
                                            <p:cond delay="0"/>
                                          </p:stCondLst>
                                        </p:cTn>
                                        <p:tgtEl>
                                          <p:spTgt spid="266"/>
                                        </p:tgtEl>
                                        <p:attrNameLst>
                                          <p:attrName>style.visibility</p:attrName>
                                        </p:attrNameLst>
                                      </p:cBhvr>
                                      <p:to>
                                        <p:strVal val="visible"/>
                                      </p:to>
                                    </p:set>
                                    <p:animEffect transition="in" filter="wipe(right)">
                                      <p:cBhvr>
                                        <p:cTn id="36" dur="500"/>
                                        <p:tgtEl>
                                          <p:spTgt spid="266"/>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268"/>
                                        </p:tgtEl>
                                        <p:attrNameLst>
                                          <p:attrName>style.visibility</p:attrName>
                                        </p:attrNameLst>
                                      </p:cBhvr>
                                      <p:to>
                                        <p:strVal val="visible"/>
                                      </p:to>
                                    </p:set>
                                    <p:animEffect transition="in" filter="wipe(right)">
                                      <p:cBhvr>
                                        <p:cTn id="44" dur="500"/>
                                        <p:tgtEl>
                                          <p:spTgt spid="268"/>
                                        </p:tgtEl>
                                      </p:cBhvr>
                                    </p:animEffect>
                                  </p:childTnLst>
                                </p:cTn>
                              </p:par>
                              <p:par>
                                <p:cTn id="45" presetID="10" presetClass="entr" presetSubtype="0" fill="hold" nodeType="withEffect">
                                  <p:stCondLst>
                                    <p:cond delay="0"/>
                                  </p:stCondLst>
                                  <p:childTnLst>
                                    <p:set>
                                      <p:cBhvr>
                                        <p:cTn id="46" dur="1" fill="hold">
                                          <p:stCondLst>
                                            <p:cond delay="0"/>
                                          </p:stCondLst>
                                        </p:cTn>
                                        <p:tgtEl>
                                          <p:spTgt spid="351"/>
                                        </p:tgtEl>
                                        <p:attrNameLst>
                                          <p:attrName>style.visibility</p:attrName>
                                        </p:attrNameLst>
                                      </p:cBhvr>
                                      <p:to>
                                        <p:strVal val="visible"/>
                                      </p:to>
                                    </p:set>
                                    <p:animEffect transition="in" filter="fade">
                                      <p:cBhvr>
                                        <p:cTn id="47" dur="500"/>
                                        <p:tgtEl>
                                          <p:spTgt spid="351"/>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Role Based Access Controls</a:t>
            </a:r>
            <a:endParaRPr lang="en-US" dirty="0"/>
          </a:p>
        </p:txBody>
      </p:sp>
    </p:spTree>
    <p:extLst>
      <p:ext uri="{BB962C8B-B14F-4D97-AF65-F5344CB8AC3E}">
        <p14:creationId xmlns:p14="http://schemas.microsoft.com/office/powerpoint/2010/main" val="233314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_by_MSF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by_MSFT" id="{173F0955-DEB8-4154-A723-A2EE1F2281F0}" vid="{3A4667CC-C88F-4836-9DA5-BEFF928208D0}"/>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Azure_by_MSFT</Template>
  <TotalTime>16</TotalTime>
  <Words>641</Words>
  <Application>Microsoft Office PowerPoint</Application>
  <PresentationFormat>Widescreen</PresentationFormat>
  <Paragraphs>68</Paragraphs>
  <Slides>4</Slides>
  <Notes>4</Notes>
  <HiddenSlides>0</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vt:i4>
      </vt:variant>
    </vt:vector>
  </HeadingPairs>
  <TitlesOfParts>
    <vt:vector size="26" baseType="lpstr">
      <vt:lpstr>ＭＳ Ｐゴシック</vt:lpstr>
      <vt:lpstr>Arial</vt:lpstr>
      <vt:lpstr>Calibri</vt:lpstr>
      <vt:lpstr>Calibri Light</vt:lpstr>
      <vt:lpstr>Consolas</vt:lpstr>
      <vt:lpstr>Courier New</vt:lpstr>
      <vt:lpstr>等线</vt:lpstr>
      <vt:lpstr>Mangal</vt:lpstr>
      <vt:lpstr>Myriad Pro</vt:lpstr>
      <vt:lpstr>Segoe UI</vt:lpstr>
      <vt:lpstr>Segoe UI Light</vt:lpstr>
      <vt:lpstr>Segoe UI Semibold</vt:lpstr>
      <vt:lpstr>Verdana</vt:lpstr>
      <vt:lpstr>Wingdings</vt:lpstr>
      <vt:lpstr>Azure_by_MSFT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Identity and Access Management</vt:lpstr>
      <vt:lpstr>Agenda</vt:lpstr>
      <vt:lpstr>Azure Active Directory</vt:lpstr>
      <vt:lpstr>Demo: Role Based Access Controls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and Access Management</dc:title>
  <dc:creator>David Benedic</dc:creator>
  <cp:lastModifiedBy>David Benedic</cp:lastModifiedBy>
  <cp:revision>5</cp:revision>
  <dcterms:created xsi:type="dcterms:W3CDTF">2016-10-15T22:44:42Z</dcterms:created>
  <dcterms:modified xsi:type="dcterms:W3CDTF">2016-10-18T15:10:48Z</dcterms:modified>
</cp:coreProperties>
</file>